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2"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184AB2-ACBC-4107-BE46-DB86D1EBB45C}" type="datetimeFigureOut">
              <a:rPr lang="en-US" smtClean="0"/>
              <a:t>10/28/2017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AF1DDB-FF25-4FE1-8F63-126FB494E3A6}" type="slidenum">
              <a:rPr lang="en-US" smtClean="0"/>
              <a:t>‹#›</a:t>
            </a:fld>
            <a:endParaRPr lang="en-US"/>
          </a:p>
        </p:txBody>
      </p:sp>
    </p:spTree>
    <p:extLst>
      <p:ext uri="{BB962C8B-B14F-4D97-AF65-F5344CB8AC3E}">
        <p14:creationId xmlns:p14="http://schemas.microsoft.com/office/powerpoint/2010/main" val="378020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2400" kern="1200" dirty="0">
                <a:solidFill>
                  <a:schemeClr val="tx1"/>
                </a:solidFill>
                <a:effectLst/>
                <a:latin typeface="Times New Roman" panose="02020603050405020304" pitchFamily="18" charset="0"/>
                <a:ea typeface="+mn-ea"/>
                <a:cs typeface="Times New Roman" panose="02020603050405020304" pitchFamily="18" charset="0"/>
              </a:rPr>
              <a:t>Learning new vocabularies forms</a:t>
            </a:r>
            <a:r>
              <a:rPr lang="en-US" sz="2400" kern="1200" baseline="0" dirty="0">
                <a:solidFill>
                  <a:schemeClr val="tx1"/>
                </a:solidFill>
                <a:effectLst/>
                <a:latin typeface="Times New Roman" panose="02020603050405020304" pitchFamily="18" charset="0"/>
                <a:ea typeface="+mn-ea"/>
                <a:cs typeface="Times New Roman" panose="02020603050405020304" pitchFamily="18" charset="0"/>
              </a:rPr>
              <a:t> the educational success of any learner, thus, the educators should chose the best methodology. </a:t>
            </a:r>
            <a:r>
              <a:rPr lang="en-US" sz="2400" kern="1200" dirty="0">
                <a:solidFill>
                  <a:schemeClr val="tx1"/>
                </a:solidFill>
                <a:effectLst/>
                <a:latin typeface="Times New Roman" panose="02020603050405020304" pitchFamily="18" charset="0"/>
                <a:ea typeface="+mn-ea"/>
                <a:cs typeface="Times New Roman" panose="02020603050405020304" pitchFamily="18" charset="0"/>
              </a:rPr>
              <a:t>The self-gathering vocabulary methodology helps the learners pick the words they want to learn. It has been proven that when learners pick the words they want they are able to understand the concept even better. In addition, according to O'Connor et al. (2013), the self-gathering vocabulary methodology is a viable way to deal with the students to understand the implications of new words. Furthermore, substance range perusing tends to appreciate the use of the self-gathering vocabulary methodology.  Hence, the educators should highly emphasize use of self-gathering vocabulary methodology in their teaching profession to enable the students to learn new vocabularies.</a:t>
            </a:r>
          </a:p>
          <a:p>
            <a:pPr>
              <a:lnSpc>
                <a:spcPct val="150000"/>
              </a:lnSpc>
            </a:pPr>
            <a:r>
              <a:rPr lang="en-US" sz="2400" kern="1200" dirty="0">
                <a:solidFill>
                  <a:schemeClr val="tx1"/>
                </a:solidFill>
                <a:effectLst/>
                <a:latin typeface="Times New Roman" panose="02020603050405020304" pitchFamily="18" charset="0"/>
                <a:ea typeface="+mn-ea"/>
                <a:cs typeface="Times New Roman" panose="02020603050405020304" pitchFamily="18" charset="0"/>
              </a:rPr>
              <a:t> </a:t>
            </a:r>
          </a:p>
          <a:p>
            <a:pPr>
              <a:lnSpc>
                <a:spcPct val="15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5AF1DDB-FF25-4FE1-8F63-126FB494E3A6}" type="slidenum">
              <a:rPr lang="en-US" smtClean="0"/>
              <a:t>2</a:t>
            </a:fld>
            <a:endParaRPr lang="en-US"/>
          </a:p>
        </p:txBody>
      </p:sp>
    </p:spTree>
    <p:extLst>
      <p:ext uri="{BB962C8B-B14F-4D97-AF65-F5344CB8AC3E}">
        <p14:creationId xmlns:p14="http://schemas.microsoft.com/office/powerpoint/2010/main" val="732974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2400" dirty="0">
                <a:latin typeface="Times New Roman" panose="02020603050405020304" pitchFamily="18" charset="0"/>
                <a:cs typeface="Times New Roman" panose="02020603050405020304" pitchFamily="18" charset="0"/>
              </a:rPr>
              <a:t>Amendment</a:t>
            </a:r>
            <a:r>
              <a:rPr lang="en-US" sz="2400" baseline="0" dirty="0">
                <a:latin typeface="Times New Roman" panose="02020603050405020304" pitchFamily="18" charset="0"/>
                <a:cs typeface="Times New Roman" panose="02020603050405020304" pitchFamily="18" charset="0"/>
              </a:rPr>
              <a:t> and violate are the two main vocabularies to pre-teach from the passage ‘News debate: Religion on display’. The two vocabularies forms the context of the passage as they are used in various sentences. Pre-teaching the students about the vocabularies will help them to understand more about the context.</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5AF1DDB-FF25-4FE1-8F63-126FB494E3A6}" type="slidenum">
              <a:rPr lang="en-US" smtClean="0"/>
              <a:t>3</a:t>
            </a:fld>
            <a:endParaRPr lang="en-US"/>
          </a:p>
        </p:txBody>
      </p:sp>
    </p:spTree>
    <p:extLst>
      <p:ext uri="{BB962C8B-B14F-4D97-AF65-F5344CB8AC3E}">
        <p14:creationId xmlns:p14="http://schemas.microsoft.com/office/powerpoint/2010/main" val="2086184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2400" kern="1200" dirty="0">
                <a:solidFill>
                  <a:schemeClr val="tx1"/>
                </a:solidFill>
                <a:effectLst/>
                <a:latin typeface="Times New Roman" panose="02020603050405020304" pitchFamily="18" charset="0"/>
                <a:ea typeface="+mn-ea"/>
                <a:cs typeface="Times New Roman" panose="02020603050405020304" pitchFamily="18" charset="0"/>
              </a:rPr>
              <a:t>Different scholars have had argument</a:t>
            </a:r>
            <a:r>
              <a:rPr lang="en-US" sz="2400" kern="1200" baseline="0" dirty="0">
                <a:solidFill>
                  <a:schemeClr val="tx1"/>
                </a:solidFill>
                <a:effectLst/>
                <a:latin typeface="Times New Roman" panose="02020603050405020304" pitchFamily="18" charset="0"/>
                <a:ea typeface="+mn-ea"/>
                <a:cs typeface="Times New Roman" panose="02020603050405020304" pitchFamily="18" charset="0"/>
              </a:rPr>
              <a:t> on the best strategy to pre-teach vocabulary. However, t</a:t>
            </a:r>
            <a:r>
              <a:rPr lang="en-US" sz="2400" kern="1200" dirty="0">
                <a:solidFill>
                  <a:schemeClr val="tx1"/>
                </a:solidFill>
                <a:effectLst/>
                <a:latin typeface="Times New Roman" panose="02020603050405020304" pitchFamily="18" charset="0"/>
                <a:ea typeface="+mn-ea"/>
                <a:cs typeface="Times New Roman" panose="02020603050405020304" pitchFamily="18" charset="0"/>
              </a:rPr>
              <a:t>he best strategy to help learners read new vocabulary is to peruse knowledge as part of the preceding content (Cheung &amp; </a:t>
            </a:r>
            <a:r>
              <a:rPr lang="en-US" sz="2400" kern="1200" dirty="0" err="1">
                <a:solidFill>
                  <a:schemeClr val="tx1"/>
                </a:solidFill>
                <a:effectLst/>
                <a:latin typeface="Times New Roman" panose="02020603050405020304" pitchFamily="18" charset="0"/>
                <a:ea typeface="+mn-ea"/>
                <a:cs typeface="Times New Roman" panose="02020603050405020304" pitchFamily="18" charset="0"/>
              </a:rPr>
              <a:t>Slavin</a:t>
            </a:r>
            <a:r>
              <a:rPr lang="en-US" sz="2400" kern="1200" dirty="0">
                <a:solidFill>
                  <a:schemeClr val="tx1"/>
                </a:solidFill>
                <a:effectLst/>
                <a:latin typeface="Times New Roman" panose="02020603050405020304" pitchFamily="18" charset="0"/>
                <a:ea typeface="+mn-ea"/>
                <a:cs typeface="Times New Roman" panose="02020603050405020304" pitchFamily="18" charset="0"/>
              </a:rPr>
              <a:t>, 2013). Perusing knowledge strategy is very important as it will enable the learners to have a hint of what they are going to learn. For that reason, all teachers should not tell the students what the word implies but convey the importance of the word to them. This has been proven to be helpful over the years. On the other hand, by the educator not telling the learners what the word implies enables them to search for their meaning and also have a clear understanding of the word. This equips the learners with the motivation to have the eager to learn more new vocabularies.</a:t>
            </a:r>
          </a:p>
          <a:p>
            <a:pPr>
              <a:lnSpc>
                <a:spcPct val="150000"/>
              </a:lnSpc>
            </a:pPr>
            <a:r>
              <a:rPr lang="en-US" sz="2400" kern="1200" dirty="0">
                <a:solidFill>
                  <a:schemeClr val="tx1"/>
                </a:solidFill>
                <a:effectLst/>
                <a:latin typeface="Times New Roman" panose="02020603050405020304" pitchFamily="18" charset="0"/>
                <a:ea typeface="+mn-ea"/>
                <a:cs typeface="Times New Roman" panose="02020603050405020304" pitchFamily="18" charset="0"/>
              </a:rPr>
              <a:t> </a:t>
            </a:r>
          </a:p>
          <a:p>
            <a:pPr>
              <a:lnSpc>
                <a:spcPct val="15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5AF1DDB-FF25-4FE1-8F63-126FB494E3A6}" type="slidenum">
              <a:rPr lang="en-US" smtClean="0"/>
              <a:t>4</a:t>
            </a:fld>
            <a:endParaRPr lang="en-US"/>
          </a:p>
        </p:txBody>
      </p:sp>
    </p:spTree>
    <p:extLst>
      <p:ext uri="{BB962C8B-B14F-4D97-AF65-F5344CB8AC3E}">
        <p14:creationId xmlns:p14="http://schemas.microsoft.com/office/powerpoint/2010/main" val="1394328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2400" kern="1200" dirty="0">
                <a:solidFill>
                  <a:schemeClr val="tx1"/>
                </a:solidFill>
                <a:effectLst/>
                <a:latin typeface="Times New Roman" panose="02020603050405020304" pitchFamily="18" charset="0"/>
                <a:ea typeface="+mn-ea"/>
                <a:cs typeface="Times New Roman" panose="02020603050405020304" pitchFamily="18" charset="0"/>
              </a:rPr>
              <a:t>Although there exist many strategies to post teach vocabulary, the most efficient strategy to post teach vocabulary is supplanting the difficult words with similar simpler words to enable the learner understand the general content. This is a strategy that has been appraised by many scholars across the globe. The reason behind the great support of the strategy is because supplanting the difficult words with the simpler words helps the learners to improve their vocabularies. On the other hand, the educator may also include some reference words on the board so that the learners can look up to them when reading the content. (</a:t>
            </a:r>
            <a:r>
              <a:rPr lang="en-US" sz="2400" kern="1200" dirty="0" err="1">
                <a:solidFill>
                  <a:schemeClr val="tx1"/>
                </a:solidFill>
                <a:effectLst/>
                <a:latin typeface="Times New Roman" panose="02020603050405020304" pitchFamily="18" charset="0"/>
                <a:ea typeface="+mn-ea"/>
                <a:cs typeface="Times New Roman" panose="02020603050405020304" pitchFamily="18" charset="0"/>
              </a:rPr>
              <a:t>Blachowicz</a:t>
            </a:r>
            <a:r>
              <a:rPr lang="en-US" sz="2400" kern="1200" dirty="0">
                <a:solidFill>
                  <a:schemeClr val="tx1"/>
                </a:solidFill>
                <a:effectLst/>
                <a:latin typeface="Times New Roman" panose="02020603050405020304" pitchFamily="18" charset="0"/>
                <a:ea typeface="+mn-ea"/>
                <a:cs typeface="Times New Roman" panose="02020603050405020304" pitchFamily="18" charset="0"/>
              </a:rPr>
              <a:t> et al., 2013). This will boost the learner’s comprehension of the content being taught in class.</a:t>
            </a:r>
          </a:p>
          <a:p>
            <a:pPr>
              <a:lnSpc>
                <a:spcPct val="150000"/>
              </a:lnSpc>
            </a:pPr>
            <a:r>
              <a:rPr lang="en-US" sz="2400" kern="1200" dirty="0">
                <a:solidFill>
                  <a:schemeClr val="tx1"/>
                </a:solidFill>
                <a:effectLst/>
                <a:latin typeface="Times New Roman" panose="02020603050405020304" pitchFamily="18" charset="0"/>
                <a:ea typeface="+mn-ea"/>
                <a:cs typeface="Times New Roman" panose="02020603050405020304" pitchFamily="18" charset="0"/>
              </a:rPr>
              <a:t> </a:t>
            </a:r>
          </a:p>
          <a:p>
            <a:pPr>
              <a:lnSpc>
                <a:spcPct val="15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45AF1DDB-FF25-4FE1-8F63-126FB494E3A6}" type="slidenum">
              <a:rPr lang="en-US" smtClean="0"/>
              <a:t>5</a:t>
            </a:fld>
            <a:endParaRPr lang="en-US"/>
          </a:p>
        </p:txBody>
      </p:sp>
    </p:spTree>
    <p:extLst>
      <p:ext uri="{BB962C8B-B14F-4D97-AF65-F5344CB8AC3E}">
        <p14:creationId xmlns:p14="http://schemas.microsoft.com/office/powerpoint/2010/main" val="4121327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Image for thematic graphic elements in teaching vocabulary</a:t>
            </a:r>
            <a:r>
              <a:rPr lang="en-US" sz="1200" baseline="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(2017). </a:t>
            </a:r>
            <a:endParaRPr lang="en-US" dirty="0"/>
          </a:p>
        </p:txBody>
      </p:sp>
      <p:sp>
        <p:nvSpPr>
          <p:cNvPr id="4" name="Slide Number Placeholder 3"/>
          <p:cNvSpPr>
            <a:spLocks noGrp="1"/>
          </p:cNvSpPr>
          <p:nvPr>
            <p:ph type="sldNum" sz="quarter" idx="10"/>
          </p:nvPr>
        </p:nvSpPr>
        <p:spPr/>
        <p:txBody>
          <a:bodyPr/>
          <a:lstStyle/>
          <a:p>
            <a:fld id="{45AF1DDB-FF25-4FE1-8F63-126FB494E3A6}" type="slidenum">
              <a:rPr lang="en-US" smtClean="0"/>
              <a:t>6</a:t>
            </a:fld>
            <a:endParaRPr lang="en-US"/>
          </a:p>
        </p:txBody>
      </p:sp>
    </p:spTree>
    <p:extLst>
      <p:ext uri="{BB962C8B-B14F-4D97-AF65-F5344CB8AC3E}">
        <p14:creationId xmlns:p14="http://schemas.microsoft.com/office/powerpoint/2010/main" val="1112954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1303276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2757868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309000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7A3D6F-CE79-4D18-BA5A-235866921454}"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331325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7A3D6F-CE79-4D18-BA5A-235866921454}" type="datetimeFigureOut">
              <a:rPr lang="en-US" smtClean="0"/>
              <a:t>10/28/2017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3219440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7A3D6F-CE79-4D18-BA5A-235866921454}" type="datetimeFigureOut">
              <a:rPr lang="en-US" smtClean="0"/>
              <a:t>10/28/2017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4272209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7A3D6F-CE79-4D18-BA5A-235866921454}" type="datetimeFigureOut">
              <a:rPr lang="en-US" smtClean="0"/>
              <a:t>10/28/2017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3232518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7A3D6F-CE79-4D18-BA5A-235866921454}"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3370687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7A3D6F-CE79-4D18-BA5A-235866921454}" type="datetimeFigureOut">
              <a:rPr lang="en-US" smtClean="0"/>
              <a:t>10/28/2017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1312520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2313044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60406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3356784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71363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1399381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1753869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7A3D6F-CE79-4D18-BA5A-235866921454}" type="datetimeFigureOut">
              <a:rPr lang="en-US" smtClean="0"/>
              <a:t>10/28/2017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1B13B-2390-429F-8FB3-A7A668412138}" type="slidenum">
              <a:rPr lang="en-US" smtClean="0"/>
              <a:t>‹#›</a:t>
            </a:fld>
            <a:endParaRPr lang="en-US"/>
          </a:p>
        </p:txBody>
      </p:sp>
    </p:spTree>
    <p:extLst>
      <p:ext uri="{BB962C8B-B14F-4D97-AF65-F5344CB8AC3E}">
        <p14:creationId xmlns:p14="http://schemas.microsoft.com/office/powerpoint/2010/main" val="2665722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07A3D6F-CE79-4D18-BA5A-235866921454}" type="datetimeFigureOut">
              <a:rPr lang="en-US" smtClean="0"/>
              <a:t>10/28/2017</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AA1B13B-2390-429F-8FB3-A7A668412138}" type="slidenum">
              <a:rPr lang="en-US" smtClean="0"/>
              <a:t>‹#›</a:t>
            </a:fld>
            <a:endParaRPr lang="en-US"/>
          </a:p>
        </p:txBody>
      </p:sp>
    </p:spTree>
    <p:extLst>
      <p:ext uri="{BB962C8B-B14F-4D97-AF65-F5344CB8AC3E}">
        <p14:creationId xmlns:p14="http://schemas.microsoft.com/office/powerpoint/2010/main" val="1412591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google.com/url?sa=i&amp;rct=j&amp;q=&amp;esrc=s&amp;source=images&amp;cd=&amp;cad=rja&amp;uact=8&amp;ved=0ahUKEwjX8-W7wIvXAhWK1BoKHTaqC98QjRwIBw&amp;url=https://www.pinterest.com/pin/557039047631554136/&amp;psig=AOvVaw3-MFEFWkVDYDM63kcjNlNt&amp;ust=150901150598065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latin typeface="Times New Roman" panose="02020603050405020304" pitchFamily="18" charset="0"/>
                <a:cs typeface="Times New Roman" panose="02020603050405020304" pitchFamily="18" charset="0"/>
              </a:rPr>
              <a:t>Vocabulary Strategies for Grade K 8</a:t>
            </a:r>
          </a:p>
        </p:txBody>
      </p:sp>
      <p:sp>
        <p:nvSpPr>
          <p:cNvPr id="3" name="Subtitle 2"/>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9407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570" y="609600"/>
            <a:ext cx="8482432" cy="741528"/>
          </a:xfrm>
        </p:spPr>
        <p:txBody>
          <a:bodyPr>
            <a:normAutofit/>
          </a:bodyPr>
          <a:lstStyle/>
          <a:p>
            <a:pPr algn="ctr"/>
            <a:r>
              <a:rPr lang="en-US" sz="3200" dirty="0">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a:xfrm>
            <a:off x="677334" y="1491849"/>
            <a:ext cx="8596668" cy="3880773"/>
          </a:xfrm>
        </p:spPr>
        <p:txBody>
          <a:bodyPr>
            <a:normAutofit fontScale="92500"/>
          </a:bodyPr>
          <a:lstStyle/>
          <a:p>
            <a:pPr>
              <a:lnSpc>
                <a:spcPct val="150000"/>
              </a:lnSpc>
            </a:pPr>
            <a:r>
              <a:rPr lang="en-US" sz="2400" dirty="0">
                <a:latin typeface="Times New Roman" panose="02020603050405020304" pitchFamily="18" charset="0"/>
                <a:cs typeface="Times New Roman" panose="02020603050405020304" pitchFamily="18" charset="0"/>
              </a:rPr>
              <a:t>The self-gathering vocabulary methodology helps the learners pick the words they want to learn.</a:t>
            </a:r>
          </a:p>
          <a:p>
            <a:pPr>
              <a:lnSpc>
                <a:spcPct val="150000"/>
              </a:lnSpc>
            </a:pPr>
            <a:r>
              <a:rPr lang="en-US" sz="2400" dirty="0">
                <a:latin typeface="Times New Roman" panose="02020603050405020304" pitchFamily="18" charset="0"/>
                <a:cs typeface="Times New Roman" panose="02020603050405020304" pitchFamily="18" charset="0"/>
              </a:rPr>
              <a:t>According to O'Connor et al. (2013), the self-gathering vocabulary methodology is a viable way to deal with the students to understand the implications of new words.</a:t>
            </a:r>
          </a:p>
          <a:p>
            <a:pPr>
              <a:lnSpc>
                <a:spcPct val="150000"/>
              </a:lnSpc>
            </a:pPr>
            <a:r>
              <a:rPr lang="en-US" sz="2400" dirty="0">
                <a:latin typeface="Times New Roman" panose="02020603050405020304" pitchFamily="18" charset="0"/>
                <a:cs typeface="Times New Roman" panose="02020603050405020304" pitchFamily="18" charset="0"/>
              </a:rPr>
              <a:t> Substance range perusing tends to appreciate the use of the self-gathering vocabulary methodology. </a:t>
            </a:r>
          </a:p>
        </p:txBody>
      </p:sp>
    </p:spTree>
    <p:extLst>
      <p:ext uri="{BB962C8B-B14F-4D97-AF65-F5344CB8AC3E}">
        <p14:creationId xmlns:p14="http://schemas.microsoft.com/office/powerpoint/2010/main" val="2918829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570" y="609600"/>
            <a:ext cx="8482432" cy="796119"/>
          </a:xfrm>
        </p:spPr>
        <p:txBody>
          <a:bodyPr>
            <a:normAutofit/>
          </a:bodyPr>
          <a:lstStyle/>
          <a:p>
            <a:pPr algn="ctr"/>
            <a:r>
              <a:rPr lang="en-US" sz="3200" dirty="0">
                <a:latin typeface="Times New Roman" panose="02020603050405020304" pitchFamily="18" charset="0"/>
                <a:cs typeface="Times New Roman" panose="02020603050405020304" pitchFamily="18" charset="0"/>
              </a:rPr>
              <a:t>Key Vocabularies to Pre-teach Students</a:t>
            </a:r>
          </a:p>
        </p:txBody>
      </p:sp>
      <p:sp>
        <p:nvSpPr>
          <p:cNvPr id="3" name="Content Placeholder 2"/>
          <p:cNvSpPr>
            <a:spLocks noGrp="1"/>
          </p:cNvSpPr>
          <p:nvPr>
            <p:ph idx="1"/>
          </p:nvPr>
        </p:nvSpPr>
        <p:spPr>
          <a:xfrm>
            <a:off x="677334" y="1519144"/>
            <a:ext cx="8596668" cy="3880773"/>
          </a:xfrm>
        </p:spPr>
        <p:txBody>
          <a:bodyPr>
            <a:normAutofit/>
          </a:bodyPr>
          <a:lstStyle/>
          <a:p>
            <a:pPr>
              <a:lnSpc>
                <a:spcPct val="150000"/>
              </a:lnSpc>
            </a:pPr>
            <a:r>
              <a:rPr lang="en-US" sz="2400" dirty="0">
                <a:latin typeface="Times New Roman" panose="02020603050405020304" pitchFamily="18" charset="0"/>
                <a:cs typeface="Times New Roman" panose="02020603050405020304" pitchFamily="18" charset="0"/>
              </a:rPr>
              <a:t>The first vocabulary to pre-teach the students is the amendment.</a:t>
            </a:r>
          </a:p>
          <a:p>
            <a:pPr>
              <a:lnSpc>
                <a:spcPct val="150000"/>
              </a:lnSpc>
            </a:pPr>
            <a:r>
              <a:rPr lang="en-US" sz="2400" dirty="0">
                <a:latin typeface="Times New Roman" panose="02020603050405020304" pitchFamily="18" charset="0"/>
                <a:cs typeface="Times New Roman" panose="02020603050405020304" pitchFamily="18" charset="0"/>
              </a:rPr>
              <a:t>The second vocabulary to pre-tech the students is violate.</a:t>
            </a:r>
          </a:p>
          <a:p>
            <a:pPr>
              <a:lnSpc>
                <a:spcPct val="150000"/>
              </a:lnSpc>
            </a:pPr>
            <a:r>
              <a:rPr lang="en-US" sz="2400" dirty="0">
                <a:latin typeface="Times New Roman" panose="02020603050405020304" pitchFamily="18" charset="0"/>
                <a:cs typeface="Times New Roman" panose="02020603050405020304" pitchFamily="18" charset="0"/>
              </a:rPr>
              <a:t>Amendment and violate are the two main vocabularies in the passage ‘News debate: Religion on display’ thus forming the context of the passage.</a:t>
            </a:r>
          </a:p>
        </p:txBody>
      </p:sp>
    </p:spTree>
    <p:extLst>
      <p:ext uri="{BB962C8B-B14F-4D97-AF65-F5344CB8AC3E}">
        <p14:creationId xmlns:p14="http://schemas.microsoft.com/office/powerpoint/2010/main" val="2687887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1570" y="609600"/>
            <a:ext cx="8482432" cy="727881"/>
          </a:xfrm>
        </p:spPr>
        <p:txBody>
          <a:bodyPr>
            <a:normAutofit/>
          </a:bodyPr>
          <a:lstStyle/>
          <a:p>
            <a:pPr algn="ctr"/>
            <a:r>
              <a:rPr lang="en-US" sz="3200" dirty="0">
                <a:latin typeface="Times New Roman" panose="02020603050405020304" pitchFamily="18" charset="0"/>
                <a:cs typeface="Times New Roman" panose="02020603050405020304" pitchFamily="18" charset="0"/>
              </a:rPr>
              <a:t>Strategy for Pre-teaching Vocabulary</a:t>
            </a:r>
          </a:p>
        </p:txBody>
      </p:sp>
      <p:sp>
        <p:nvSpPr>
          <p:cNvPr id="3" name="Content Placeholder 2"/>
          <p:cNvSpPr>
            <a:spLocks noGrp="1"/>
          </p:cNvSpPr>
          <p:nvPr>
            <p:ph idx="1"/>
          </p:nvPr>
        </p:nvSpPr>
        <p:spPr>
          <a:xfrm>
            <a:off x="677334" y="1437258"/>
            <a:ext cx="8596668" cy="3880773"/>
          </a:xfrm>
        </p:spPr>
        <p:txBody>
          <a:bodyPr>
            <a:normAutofit fontScale="92500"/>
          </a:bodyPr>
          <a:lstStyle/>
          <a:p>
            <a:pPr>
              <a:lnSpc>
                <a:spcPct val="150000"/>
              </a:lnSpc>
            </a:pPr>
            <a:r>
              <a:rPr lang="en-US" sz="2400" dirty="0">
                <a:latin typeface="Times New Roman" panose="02020603050405020304" pitchFamily="18" charset="0"/>
                <a:cs typeface="Times New Roman" panose="02020603050405020304" pitchFamily="18" charset="0"/>
              </a:rPr>
              <a:t>The best strategy to help learners read new vocabulary is to peruse knowledge as part of the preceding content (Cheung &amp; </a:t>
            </a:r>
            <a:r>
              <a:rPr lang="en-US" sz="2400" dirty="0" err="1">
                <a:latin typeface="Times New Roman" panose="02020603050405020304" pitchFamily="18" charset="0"/>
                <a:cs typeface="Times New Roman" panose="02020603050405020304" pitchFamily="18" charset="0"/>
              </a:rPr>
              <a:t>Slavin</a:t>
            </a:r>
            <a:r>
              <a:rPr lang="en-US" sz="2400" dirty="0">
                <a:latin typeface="Times New Roman" panose="02020603050405020304" pitchFamily="18" charset="0"/>
                <a:cs typeface="Times New Roman" panose="02020603050405020304" pitchFamily="18" charset="0"/>
              </a:rPr>
              <a:t>, 2013).</a:t>
            </a:r>
          </a:p>
          <a:p>
            <a:pPr>
              <a:lnSpc>
                <a:spcPct val="150000"/>
              </a:lnSpc>
            </a:pPr>
            <a:r>
              <a:rPr lang="en-US" sz="2400" dirty="0">
                <a:latin typeface="Times New Roman" panose="02020603050405020304" pitchFamily="18" charset="0"/>
                <a:cs typeface="Times New Roman" panose="02020603050405020304" pitchFamily="18" charset="0"/>
              </a:rPr>
              <a:t>All teachers should not tell the students what the word implies but convey the importance of the word to them. </a:t>
            </a:r>
          </a:p>
          <a:p>
            <a:pPr>
              <a:lnSpc>
                <a:spcPct val="150000"/>
              </a:lnSpc>
            </a:pPr>
            <a:r>
              <a:rPr lang="en-US" sz="2400" dirty="0">
                <a:latin typeface="Times New Roman" panose="02020603050405020304" pitchFamily="18" charset="0"/>
                <a:cs typeface="Times New Roman" panose="02020603050405020304" pitchFamily="18" charset="0"/>
              </a:rPr>
              <a:t>By the educator not telling the learners what the word implies enables them to search for their meaning and also have a clear understanding of the word. </a:t>
            </a:r>
          </a:p>
        </p:txBody>
      </p:sp>
    </p:spTree>
    <p:extLst>
      <p:ext uri="{BB962C8B-B14F-4D97-AF65-F5344CB8AC3E}">
        <p14:creationId xmlns:p14="http://schemas.microsoft.com/office/powerpoint/2010/main" val="1527539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5176"/>
          </a:xfrm>
        </p:spPr>
        <p:txBody>
          <a:bodyPr>
            <a:normAutofit/>
          </a:bodyPr>
          <a:lstStyle/>
          <a:p>
            <a:pPr algn="ctr"/>
            <a:r>
              <a:rPr lang="en-US" sz="3200" dirty="0">
                <a:latin typeface="Times New Roman" panose="02020603050405020304" pitchFamily="18" charset="0"/>
                <a:cs typeface="Times New Roman" panose="02020603050405020304" pitchFamily="18" charset="0"/>
              </a:rPr>
              <a:t>Strategy in Post Teaching Vocabulary</a:t>
            </a:r>
          </a:p>
        </p:txBody>
      </p:sp>
      <p:sp>
        <p:nvSpPr>
          <p:cNvPr id="3" name="Content Placeholder 2"/>
          <p:cNvSpPr>
            <a:spLocks noGrp="1"/>
          </p:cNvSpPr>
          <p:nvPr>
            <p:ph idx="1"/>
          </p:nvPr>
        </p:nvSpPr>
        <p:spPr>
          <a:xfrm>
            <a:off x="677334" y="1464553"/>
            <a:ext cx="8596668" cy="3880773"/>
          </a:xfrm>
        </p:spPr>
        <p:txBody>
          <a:bodyPr>
            <a:normAutofit fontScale="92500" lnSpcReduction="20000"/>
          </a:bodyPr>
          <a:lstStyle/>
          <a:p>
            <a:pPr>
              <a:lnSpc>
                <a:spcPct val="150000"/>
              </a:lnSpc>
            </a:pPr>
            <a:r>
              <a:rPr lang="en-US" sz="2400" dirty="0">
                <a:latin typeface="Times New Roman" panose="02020603050405020304" pitchFamily="18" charset="0"/>
                <a:cs typeface="Times New Roman" panose="02020603050405020304" pitchFamily="18" charset="0"/>
              </a:rPr>
              <a:t>The most efficient strategy to post teach vocabulary is supplanting the difficult words with similar simpler words to enable the learner understand the general content. </a:t>
            </a:r>
          </a:p>
          <a:p>
            <a:pPr>
              <a:lnSpc>
                <a:spcPct val="150000"/>
              </a:lnSpc>
            </a:pPr>
            <a:r>
              <a:rPr lang="en-US" sz="2400" dirty="0">
                <a:latin typeface="Times New Roman" panose="02020603050405020304" pitchFamily="18" charset="0"/>
                <a:cs typeface="Times New Roman" panose="02020603050405020304" pitchFamily="18" charset="0"/>
              </a:rPr>
              <a:t>Supplanting the difficult words with the simpler words helps the learners to improve their vocabularies. </a:t>
            </a:r>
          </a:p>
          <a:p>
            <a:pPr>
              <a:lnSpc>
                <a:spcPct val="150000"/>
              </a:lnSpc>
            </a:pPr>
            <a:r>
              <a:rPr lang="en-US" sz="2400" dirty="0">
                <a:latin typeface="Times New Roman" panose="02020603050405020304" pitchFamily="18" charset="0"/>
                <a:cs typeface="Times New Roman" panose="02020603050405020304" pitchFamily="18" charset="0"/>
              </a:rPr>
              <a:t>The educator may also include some reference words on the board so that the learners can look up to them when reading the content. (</a:t>
            </a:r>
            <a:r>
              <a:rPr lang="en-US" sz="2400" dirty="0" err="1">
                <a:latin typeface="Times New Roman" panose="02020603050405020304" pitchFamily="18" charset="0"/>
                <a:cs typeface="Times New Roman" panose="02020603050405020304" pitchFamily="18" charset="0"/>
              </a:rPr>
              <a:t>Blachowicz</a:t>
            </a:r>
            <a:r>
              <a:rPr lang="en-US" sz="2400" dirty="0">
                <a:latin typeface="Times New Roman" panose="02020603050405020304" pitchFamily="18" charset="0"/>
                <a:cs typeface="Times New Roman" panose="02020603050405020304" pitchFamily="18" charset="0"/>
              </a:rPr>
              <a:t> et al., 2013).</a:t>
            </a:r>
          </a:p>
          <a:p>
            <a:pPr>
              <a:lnSpc>
                <a:spcPct val="15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4282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Thematic Graphic Elements</a:t>
            </a:r>
          </a:p>
        </p:txBody>
      </p:sp>
      <p:pic>
        <p:nvPicPr>
          <p:cNvPr id="1026" name="Picture 2" descr="Image result for thematic graphic elements in teaching vocabular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69242" y="1833900"/>
            <a:ext cx="7506268" cy="4208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588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4233"/>
          </a:xfrm>
        </p:spPr>
        <p:txBody>
          <a:bodyPr>
            <a:normAutofit/>
          </a:bodyPr>
          <a:lstStyle/>
          <a:p>
            <a:pPr algn="ctr"/>
            <a:r>
              <a:rPr lang="en-US" sz="32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437258"/>
            <a:ext cx="8596668" cy="3880773"/>
          </a:xfrm>
        </p:spPr>
        <p:txBody>
          <a:bodyPr>
            <a:normAutofit fontScale="55000" lnSpcReduction="20000"/>
          </a:bodyPr>
          <a:lstStyle/>
          <a:p>
            <a:pPr marL="109728" indent="0">
              <a:lnSpc>
                <a:spcPct val="150000"/>
              </a:lnSpc>
              <a:buNone/>
              <a:defRPr/>
            </a:pPr>
            <a:r>
              <a:rPr lang="en-US" sz="2400" dirty="0" err="1">
                <a:latin typeface="Times New Roman" panose="02020603050405020304" pitchFamily="18" charset="0"/>
                <a:cs typeface="Times New Roman" panose="02020603050405020304" pitchFamily="18" charset="0"/>
              </a:rPr>
              <a:t>Blachowicz</a:t>
            </a:r>
            <a:r>
              <a:rPr lang="en-US" sz="2400" dirty="0">
                <a:latin typeface="Times New Roman" panose="02020603050405020304" pitchFamily="18" charset="0"/>
                <a:cs typeface="Times New Roman" panose="02020603050405020304" pitchFamily="18" charset="0"/>
              </a:rPr>
              <a:t>, C., Ogle, D., Fisher, P., &amp; </a:t>
            </a:r>
            <a:r>
              <a:rPr lang="en-US" sz="2400" dirty="0" err="1">
                <a:latin typeface="Times New Roman" panose="02020603050405020304" pitchFamily="18" charset="0"/>
                <a:cs typeface="Times New Roman" panose="02020603050405020304" pitchFamily="18" charset="0"/>
              </a:rPr>
              <a:t>Taffe</a:t>
            </a:r>
            <a:r>
              <a:rPr lang="en-US" sz="2400" dirty="0">
                <a:latin typeface="Times New Roman" panose="02020603050405020304" pitchFamily="18" charset="0"/>
                <a:cs typeface="Times New Roman" panose="02020603050405020304" pitchFamily="18" charset="0"/>
              </a:rPr>
              <a:t>, S. W. (2013). Teaching academic vocabulary K-8: Effective practices 	across the curriculum. Guilford Press.</a:t>
            </a:r>
          </a:p>
          <a:p>
            <a:pPr marL="109728" indent="0">
              <a:lnSpc>
                <a:spcPct val="150000"/>
              </a:lnSpc>
              <a:buNone/>
              <a:defRPr/>
            </a:pPr>
            <a:r>
              <a:rPr lang="en-US" sz="2400" dirty="0">
                <a:latin typeface="Times New Roman" panose="02020603050405020304" pitchFamily="18" charset="0"/>
                <a:cs typeface="Times New Roman" panose="02020603050405020304" pitchFamily="18" charset="0"/>
              </a:rPr>
              <a:t>Cheung, A. C., &amp; </a:t>
            </a:r>
            <a:r>
              <a:rPr lang="en-US" sz="2400" dirty="0" err="1">
                <a:latin typeface="Times New Roman" panose="02020603050405020304" pitchFamily="18" charset="0"/>
                <a:cs typeface="Times New Roman" panose="02020603050405020304" pitchFamily="18" charset="0"/>
              </a:rPr>
              <a:t>Slavin</a:t>
            </a:r>
            <a:r>
              <a:rPr lang="en-US" sz="2400" dirty="0">
                <a:latin typeface="Times New Roman" panose="02020603050405020304" pitchFamily="18" charset="0"/>
                <a:cs typeface="Times New Roman" panose="02020603050405020304" pitchFamily="18" charset="0"/>
              </a:rPr>
              <a:t>, R. E. (2013). Effects of educational technology applications on reading outcomes for struggling 	readers: a best‐evidence synthesis. </a:t>
            </a:r>
            <a:r>
              <a:rPr lang="en-US" sz="2400" i="1" dirty="0">
                <a:latin typeface="Times New Roman" panose="02020603050405020304" pitchFamily="18" charset="0"/>
                <a:cs typeface="Times New Roman" panose="02020603050405020304" pitchFamily="18" charset="0"/>
              </a:rPr>
              <a:t>Reading Research Quarterly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48</a:t>
            </a:r>
            <a:r>
              <a:rPr lang="en-US" sz="2400" dirty="0">
                <a:latin typeface="Times New Roman" panose="02020603050405020304" pitchFamily="18" charset="0"/>
                <a:cs typeface="Times New Roman" panose="02020603050405020304" pitchFamily="18" charset="0"/>
              </a:rPr>
              <a:t>(3), 277-299.</a:t>
            </a:r>
          </a:p>
          <a:p>
            <a:pPr marL="109728" indent="0">
              <a:lnSpc>
                <a:spcPct val="150000"/>
              </a:lnSpc>
              <a:buNone/>
              <a:defRPr/>
            </a:pPr>
            <a:r>
              <a:rPr lang="en-US" sz="2400" dirty="0">
                <a:latin typeface="Times New Roman" panose="02020603050405020304" pitchFamily="18" charset="0"/>
                <a:cs typeface="Times New Roman" panose="02020603050405020304" pitchFamily="18" charset="0"/>
              </a:rPr>
              <a:t>Image for thematic graphic elements in teaching vocabulary. (2017). Retrieved from 	</a:t>
            </a:r>
            <a:r>
              <a:rPr lang="en-US" sz="2400" dirty="0">
                <a:latin typeface="Times New Roman" panose="02020603050405020304" pitchFamily="18" charset="0"/>
                <a:cs typeface="Times New Roman" panose="02020603050405020304" pitchFamily="18" charset="0"/>
                <a:hlinkClick r:id="rId2"/>
              </a:rPr>
              <a:t>https://www.google.com/url?sa=i&amp;rct=j&amp;q=&amp;esrc=s&amp;source=images&amp;cd=&amp;cad=rja&amp;uact=8&amp;ved=0ahUKEwjX8-	W7wIvXAhWK1BoKHTaqC98QjRwIBw&amp;url=https%3A%2F%2Fwww.pinterest.com%2Fpin%2F5570390476315541	36%2F&amp;psig=AOvVaw3-MFEFWkVDYDM63kcjNlNt&amp;ust=1509011505980656</a:t>
            </a:r>
            <a:r>
              <a:rPr lang="en-US" sz="2400" dirty="0">
                <a:latin typeface="Times New Roman" panose="02020603050405020304" pitchFamily="18" charset="0"/>
                <a:cs typeface="Times New Roman" panose="02020603050405020304" pitchFamily="18" charset="0"/>
              </a:rPr>
              <a:t> on 25</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October 2017.</a:t>
            </a:r>
          </a:p>
          <a:p>
            <a:pPr marL="109728" indent="0">
              <a:lnSpc>
                <a:spcPct val="150000"/>
              </a:lnSpc>
              <a:buNone/>
              <a:defRPr/>
            </a:pPr>
            <a:r>
              <a:rPr lang="en-US" sz="2400" dirty="0">
                <a:latin typeface="Times New Roman" panose="02020603050405020304" pitchFamily="18" charset="0"/>
                <a:cs typeface="Times New Roman" panose="02020603050405020304" pitchFamily="18" charset="0"/>
              </a:rPr>
              <a:t>O'Connor, R. E., </a:t>
            </a:r>
            <a:r>
              <a:rPr lang="en-US" sz="2400" dirty="0" err="1">
                <a:latin typeface="Times New Roman" panose="02020603050405020304" pitchFamily="18" charset="0"/>
                <a:cs typeface="Times New Roman" panose="02020603050405020304" pitchFamily="18" charset="0"/>
              </a:rPr>
              <a:t>Bocian</a:t>
            </a:r>
            <a:r>
              <a:rPr lang="en-US" sz="2400" dirty="0">
                <a:latin typeface="Times New Roman" panose="02020603050405020304" pitchFamily="18" charset="0"/>
                <a:cs typeface="Times New Roman" panose="02020603050405020304" pitchFamily="18" charset="0"/>
              </a:rPr>
              <a:t>, K. M., Beach, K. D., Sanchez, V., &amp; Flynn, L. J. (2013). Special education in a 4‐year response to 	intervention (</a:t>
            </a:r>
            <a:r>
              <a:rPr lang="en-US" sz="2400" dirty="0" err="1">
                <a:latin typeface="Times New Roman" panose="02020603050405020304" pitchFamily="18" charset="0"/>
                <a:cs typeface="Times New Roman" panose="02020603050405020304" pitchFamily="18" charset="0"/>
              </a:rPr>
              <a:t>rti</a:t>
            </a:r>
            <a:r>
              <a:rPr lang="en-US" sz="2400" dirty="0">
                <a:latin typeface="Times New Roman" panose="02020603050405020304" pitchFamily="18" charset="0"/>
                <a:cs typeface="Times New Roman" panose="02020603050405020304" pitchFamily="18" charset="0"/>
              </a:rPr>
              <a:t>) environment: characteristics of students with learning disability and grade of 	identification. </a:t>
            </a:r>
            <a:r>
              <a:rPr lang="en-US" sz="2400" i="1" dirty="0">
                <a:latin typeface="Times New Roman" panose="02020603050405020304" pitchFamily="18" charset="0"/>
                <a:cs typeface="Times New Roman" panose="02020603050405020304" pitchFamily="18" charset="0"/>
              </a:rPr>
              <a:t>Learning Disabilities Research &amp; Practice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28</a:t>
            </a:r>
            <a:r>
              <a:rPr lang="en-US" sz="2400" dirty="0">
                <a:latin typeface="Times New Roman" panose="02020603050405020304" pitchFamily="18" charset="0"/>
                <a:cs typeface="Times New Roman" panose="02020603050405020304" pitchFamily="18" charset="0"/>
              </a:rPr>
              <a:t>(3), 98-112.</a:t>
            </a:r>
          </a:p>
          <a:p>
            <a:pPr>
              <a:lnSpc>
                <a:spcPct val="15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178961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74</TotalTime>
  <Words>790</Words>
  <Application>Microsoft Office PowerPoint</Application>
  <PresentationFormat>Widescreen</PresentationFormat>
  <Paragraphs>38</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Vocabulary Strategies for Grade K 8</vt:lpstr>
      <vt:lpstr>Introduction</vt:lpstr>
      <vt:lpstr>Key Vocabularies to Pre-teach Students</vt:lpstr>
      <vt:lpstr>Strategy for Pre-teaching Vocabulary</vt:lpstr>
      <vt:lpstr>Strategy in Post Teaching Vocabulary</vt:lpstr>
      <vt:lpstr>Thematic Graphic Elements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Vocabulary Strategies for Grade K 8</dc:title>
  <dc:creator>15</dc:creator>
  <cp:lastModifiedBy>Antony Ouma</cp:lastModifiedBy>
  <cp:revision>17</cp:revision>
  <dcterms:created xsi:type="dcterms:W3CDTF">2017-10-25T07:16:47Z</dcterms:created>
  <dcterms:modified xsi:type="dcterms:W3CDTF">2017-10-28T10:28:30Z</dcterms:modified>
</cp:coreProperties>
</file>